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4" autoAdjust="0"/>
    <p:restoredTop sz="94660"/>
  </p:normalViewPr>
  <p:slideViewPr>
    <p:cSldViewPr>
      <p:cViewPr varScale="1">
        <p:scale>
          <a:sx n="86" d="100"/>
          <a:sy n="86" d="100"/>
        </p:scale>
        <p:origin x="-1140" y="-90"/>
      </p:cViewPr>
      <p:guideLst>
        <p:guide orient="horz" pos="2160"/>
        <p:guide pos="2880"/>
      </p:guideLst>
    </p:cSldViewPr>
  </p:slideViewPr>
  <p:notesTextViewPr>
    <p:cViewPr>
      <p:scale>
        <a:sx n="25" d="100"/>
        <a:sy n="25"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7A8A7384-F6DB-4A2F-8FAA-CE00372434E6}" type="datetimeFigureOut">
              <a:rPr lang="el-GR" smtClean="0"/>
              <a:pPr/>
              <a:t>5/2/2018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8382EED-333E-4C75-8C3F-D6C10A968246}" type="slidenum">
              <a:rPr lang="el-GR" smtClean="0"/>
              <a:pPr/>
              <a:t>‹#›</a:t>
            </a:fld>
            <a:endParaRPr lang="el-G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7A8A7384-F6DB-4A2F-8FAA-CE00372434E6}" type="datetimeFigureOut">
              <a:rPr lang="el-GR" smtClean="0"/>
              <a:pPr/>
              <a:t>5/2/2018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8382EED-333E-4C75-8C3F-D6C10A968246}"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l-GR" smtClean="0"/>
              <a:t>Στυλ κύριου τίτλου</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A8A7384-F6DB-4A2F-8FAA-CE00372434E6}" type="datetimeFigureOut">
              <a:rPr lang="el-GR" smtClean="0"/>
              <a:pPr/>
              <a:t>5/2/2018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8382EED-333E-4C75-8C3F-D6C10A968246}"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8A7384-F6DB-4A2F-8FAA-CE00372434E6}" type="datetimeFigureOut">
              <a:rPr lang="el-GR" smtClean="0"/>
              <a:pPr/>
              <a:t>5/2/2018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8382EED-333E-4C75-8C3F-D6C10A968246}" type="slidenum">
              <a:rPr lang="el-GR" smtClean="0"/>
              <a:pPr/>
              <a:t>‹#›</a:t>
            </a:fld>
            <a:endParaRPr lang="el-G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A8A7384-F6DB-4A2F-8FAA-CE00372434E6}" type="datetimeFigureOut">
              <a:rPr lang="el-GR" smtClean="0"/>
              <a:pPr/>
              <a:t>5/2/2018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8382EED-333E-4C75-8C3F-D6C10A968246}"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8A7384-F6DB-4A2F-8FAA-CE00372434E6}" type="datetimeFigureOut">
              <a:rPr lang="el-GR" smtClean="0"/>
              <a:pPr/>
              <a:t>5/2/2018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8382EED-333E-4C75-8C3F-D6C10A968246}" type="slidenum">
              <a:rPr lang="el-GR" smtClean="0"/>
              <a:pPr/>
              <a:t>‹#›</a:t>
            </a:fld>
            <a:endParaRPr lang="el-G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l-GR" smtClean="0"/>
              <a:t>Στυλ υποδείγματος κειμένου</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7A8A7384-F6DB-4A2F-8FAA-CE00372434E6}" type="datetimeFigureOut">
              <a:rPr lang="el-GR" smtClean="0"/>
              <a:pPr/>
              <a:t>5/2/2018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8382EED-333E-4C75-8C3F-D6C10A968246}" type="slidenum">
              <a:rPr lang="el-GR" smtClean="0"/>
              <a:pPr/>
              <a:t>‹#›</a:t>
            </a:fld>
            <a:endParaRPr lang="el-GR"/>
          </a:p>
        </p:txBody>
      </p:sp>
      <p:sp>
        <p:nvSpPr>
          <p:cNvPr id="10" name="Title 9"/>
          <p:cNvSpPr>
            <a:spLocks noGrp="1"/>
          </p:cNvSpPr>
          <p:nvPr>
            <p:ph type="title"/>
          </p:nvPr>
        </p:nvSpPr>
        <p:spPr/>
        <p:txBody>
          <a:body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7A8A7384-F6DB-4A2F-8FAA-CE00372434E6}" type="datetimeFigureOut">
              <a:rPr lang="el-GR" smtClean="0"/>
              <a:pPr/>
              <a:t>5/2/2018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8382EED-333E-4C75-8C3F-D6C10A968246}"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A7384-F6DB-4A2F-8FAA-CE00372434E6}" type="datetimeFigureOut">
              <a:rPr lang="el-GR" smtClean="0"/>
              <a:pPr/>
              <a:t>5/2/2018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8382EED-333E-4C75-8C3F-D6C10A968246}"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l-GR" smtClean="0"/>
              <a:t>Στυλ κύριου τίτλου</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A8A7384-F6DB-4A2F-8FAA-CE00372434E6}" type="datetimeFigureOut">
              <a:rPr lang="el-GR" smtClean="0"/>
              <a:pPr/>
              <a:t>5/2/2018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8382EED-333E-4C75-8C3F-D6C10A968246}"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A8A7384-F6DB-4A2F-8FAA-CE00372434E6}" type="datetimeFigureOut">
              <a:rPr lang="el-GR" smtClean="0"/>
              <a:pPr/>
              <a:t>5/2/2018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8382EED-333E-4C75-8C3F-D6C10A968246}" type="slidenum">
              <a:rPr lang="el-GR" smtClean="0"/>
              <a:pPr/>
              <a:t>‹#›</a:t>
            </a:fld>
            <a:endParaRPr lang="el-G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A8A7384-F6DB-4A2F-8FAA-CE00372434E6}" type="datetimeFigureOut">
              <a:rPr lang="el-GR" smtClean="0"/>
              <a:pPr/>
              <a:t>5/2/2018</a:t>
            </a:fld>
            <a:endParaRPr lang="el-G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l-G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8382EED-333E-4C75-8C3F-D6C10A96824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012295"/>
            <a:ext cx="2952328" cy="1446550"/>
          </a:xfrm>
          <a:prstGeom prst="rect">
            <a:avLst/>
          </a:prstGeom>
          <a:noFill/>
        </p:spPr>
        <p:txBody>
          <a:bodyPr wrap="square" rtlCol="0">
            <a:spAutoFit/>
          </a:bodyPr>
          <a:lstStyle/>
          <a:p>
            <a:r>
              <a:rPr lang="el-GR" sz="8800" dirty="0" smtClean="0"/>
              <a:t>ΦΥΤΑ</a:t>
            </a:r>
            <a:endParaRPr lang="el-GR" sz="88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7984" y="380347"/>
            <a:ext cx="3958183" cy="4156996"/>
          </a:xfrm>
          <a:prstGeom prst="rect">
            <a:avLst/>
          </a:prstGeom>
        </p:spPr>
      </p:pic>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5115" y="3429000"/>
            <a:ext cx="4057649" cy="2528887"/>
          </a:xfrm>
          <a:prstGeom prst="rect">
            <a:avLst/>
          </a:prstGeom>
        </p:spPr>
      </p:pic>
    </p:spTree>
    <p:extLst>
      <p:ext uri="{BB962C8B-B14F-4D97-AF65-F5344CB8AC3E}">
        <p14:creationId xmlns:p14="http://schemas.microsoft.com/office/powerpoint/2010/main" xmlns="" val="12678812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7584" y="332656"/>
            <a:ext cx="1212191" cy="523220"/>
          </a:xfrm>
          <a:prstGeom prst="rect">
            <a:avLst/>
          </a:prstGeom>
        </p:spPr>
        <p:txBody>
          <a:bodyPr wrap="none">
            <a:spAutoFit/>
          </a:bodyPr>
          <a:lstStyle/>
          <a:p>
            <a:r>
              <a:rPr lang="el-GR" sz="2800" dirty="0"/>
              <a:t>Ρίγανη</a:t>
            </a:r>
          </a:p>
        </p:txBody>
      </p:sp>
      <p:sp>
        <p:nvSpPr>
          <p:cNvPr id="3" name="Ορθογώνιο 2"/>
          <p:cNvSpPr/>
          <p:nvPr/>
        </p:nvSpPr>
        <p:spPr>
          <a:xfrm>
            <a:off x="0" y="1484784"/>
            <a:ext cx="3537270" cy="4154984"/>
          </a:xfrm>
          <a:prstGeom prst="rect">
            <a:avLst/>
          </a:prstGeom>
        </p:spPr>
        <p:txBody>
          <a:bodyPr wrap="square">
            <a:spAutoFit/>
          </a:bodyPr>
          <a:lstStyle/>
          <a:p>
            <a:r>
              <a:rPr lang="el-GR" sz="2400" dirty="0"/>
              <a:t>Θέλει φως και </a:t>
            </a:r>
            <a:r>
              <a:rPr lang="el-GR" sz="2400" dirty="0" err="1"/>
              <a:t>λίο</a:t>
            </a:r>
            <a:r>
              <a:rPr lang="el-GR" sz="2400" dirty="0"/>
              <a:t> πότισμα, χωρίς λιπάσματα γιατί χάνει το άρωμά της. Να κόβετε, ανά διαστήματα, τις κορυφές της, ώστε να μπορέσει να αναπτυχθεί πιο γρήγορα. Εκτός από τη χρήση της στο φαγητό  γίνεται και θεραπευτικό αφέψημα κατά του βήχα.</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23928" y="1844824"/>
            <a:ext cx="4585692" cy="4585692"/>
          </a:xfrm>
          <a:prstGeom prst="rect">
            <a:avLst/>
          </a:prstGeom>
        </p:spPr>
      </p:pic>
    </p:spTree>
    <p:extLst>
      <p:ext uri="{BB962C8B-B14F-4D97-AF65-F5344CB8AC3E}">
        <p14:creationId xmlns:p14="http://schemas.microsoft.com/office/powerpoint/2010/main" xmlns="" val="54458364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3284984"/>
            <a:ext cx="8064896" cy="3416320"/>
          </a:xfrm>
          <a:prstGeom prst="rect">
            <a:avLst/>
          </a:prstGeom>
        </p:spPr>
        <p:txBody>
          <a:bodyPr wrap="square">
            <a:spAutoFit/>
          </a:bodyPr>
          <a:lstStyle/>
          <a:p>
            <a:endParaRPr lang="el-GR" sz="2400" dirty="0"/>
          </a:p>
          <a:p>
            <a:r>
              <a:rPr lang="el-GR" sz="2400" dirty="0"/>
              <a:t>Θέλει ήλιο και συχνό πότισμα ίσως και κάποιο βιολογικό λίπασμα. Κόβετε τα άνθη της αμέσως μόλις μαραθούν. Με τα πέταλά της μπορείτε να έχετε σπιτικό ροδόνερο αν τα μουλιάσετε αρκετή ώρα μέσα σε καυτό νερό. Το ροδόνερο είναι ιδιαίτερα ωφέλιμο για την επιδερμίδα, αφού την τονώνει, βοηθά στη σύσφιγξή της και της χαρίζει λάμψη. Τα χλωρά πέταλα μπορούν να γίνου και υπέροχο γλυκό του κουταλιού ή λικέρ.</a:t>
            </a:r>
          </a:p>
        </p:txBody>
      </p:sp>
      <p:sp>
        <p:nvSpPr>
          <p:cNvPr id="3" name="Ορθογώνιο 2"/>
          <p:cNvSpPr/>
          <p:nvPr/>
        </p:nvSpPr>
        <p:spPr>
          <a:xfrm>
            <a:off x="489518" y="903417"/>
            <a:ext cx="3229496" cy="584775"/>
          </a:xfrm>
          <a:prstGeom prst="rect">
            <a:avLst/>
          </a:prstGeom>
        </p:spPr>
        <p:txBody>
          <a:bodyPr wrap="square">
            <a:spAutoFit/>
          </a:bodyPr>
          <a:lstStyle/>
          <a:p>
            <a:pPr lvl="0"/>
            <a:r>
              <a:rPr lang="el-GR" sz="3200" dirty="0">
                <a:solidFill>
                  <a:prstClr val="black"/>
                </a:solidFill>
              </a:rPr>
              <a:t>Τριανταφυλλιά</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69940" y="295496"/>
            <a:ext cx="4762500" cy="3171825"/>
          </a:xfrm>
          <a:prstGeom prst="rect">
            <a:avLst/>
          </a:prstGeom>
        </p:spPr>
      </p:pic>
    </p:spTree>
    <p:extLst>
      <p:ext uri="{BB962C8B-B14F-4D97-AF65-F5344CB8AC3E}">
        <p14:creationId xmlns:p14="http://schemas.microsoft.com/office/powerpoint/2010/main" xmlns="" val="3481867629"/>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810290"/>
            <a:ext cx="1473480" cy="523220"/>
          </a:xfrm>
          <a:prstGeom prst="rect">
            <a:avLst/>
          </a:prstGeom>
        </p:spPr>
        <p:txBody>
          <a:bodyPr wrap="none">
            <a:spAutoFit/>
          </a:bodyPr>
          <a:lstStyle/>
          <a:p>
            <a:r>
              <a:rPr lang="el-GR" sz="2800" dirty="0"/>
              <a:t>Λεβάντα</a:t>
            </a:r>
          </a:p>
        </p:txBody>
      </p:sp>
      <p:sp>
        <p:nvSpPr>
          <p:cNvPr id="3" name="Ορθογώνιο 2"/>
          <p:cNvSpPr/>
          <p:nvPr/>
        </p:nvSpPr>
        <p:spPr>
          <a:xfrm>
            <a:off x="0" y="4179735"/>
            <a:ext cx="4572000" cy="2677656"/>
          </a:xfrm>
          <a:prstGeom prst="rect">
            <a:avLst/>
          </a:prstGeom>
        </p:spPr>
        <p:txBody>
          <a:bodyPr>
            <a:spAutoFit/>
          </a:bodyPr>
          <a:lstStyle/>
          <a:p>
            <a:r>
              <a:rPr lang="el-GR" sz="2400" dirty="0"/>
              <a:t>Η λεβάντα θέλει ελάχιστο νερό, ενώ μπορεί να αποξηραθεί και να γίνει αρωματικά ποτ-πουρί για τα συρτάρια σας.  Εκτός από την εντομοαπωθητική της ιδιότητα, η λεβάντα δίνει ένα άριστο χαλαρωτικό ρόφημα.</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59832" y="620688"/>
            <a:ext cx="5858852" cy="3359686"/>
          </a:xfrm>
          <a:prstGeom prst="rect">
            <a:avLst/>
          </a:prstGeom>
        </p:spPr>
      </p:pic>
    </p:spTree>
    <p:extLst>
      <p:ext uri="{BB962C8B-B14F-4D97-AF65-F5344CB8AC3E}">
        <p14:creationId xmlns:p14="http://schemas.microsoft.com/office/powerpoint/2010/main" xmlns="" val="4023056071"/>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39552" y="476672"/>
            <a:ext cx="1338828" cy="461665"/>
          </a:xfrm>
          <a:prstGeom prst="rect">
            <a:avLst/>
          </a:prstGeom>
        </p:spPr>
        <p:txBody>
          <a:bodyPr wrap="none">
            <a:spAutoFit/>
          </a:bodyPr>
          <a:lstStyle/>
          <a:p>
            <a:r>
              <a:rPr lang="el-GR" sz="2400" dirty="0"/>
              <a:t>Δυόσμος</a:t>
            </a:r>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9904" y="1729800"/>
            <a:ext cx="5560248" cy="5560248"/>
          </a:xfrm>
          <a:prstGeom prst="rect">
            <a:avLst/>
          </a:prstGeom>
        </p:spPr>
      </p:pic>
      <p:sp>
        <p:nvSpPr>
          <p:cNvPr id="4" name="Ορθογώνιο 3"/>
          <p:cNvSpPr/>
          <p:nvPr/>
        </p:nvSpPr>
        <p:spPr>
          <a:xfrm>
            <a:off x="4603711" y="0"/>
            <a:ext cx="4572000" cy="4093428"/>
          </a:xfrm>
          <a:prstGeom prst="rect">
            <a:avLst/>
          </a:prstGeom>
        </p:spPr>
        <p:txBody>
          <a:bodyPr>
            <a:spAutoFit/>
          </a:bodyPr>
          <a:lstStyle/>
          <a:p>
            <a:pPr algn="r"/>
            <a:r>
              <a:rPr lang="el-GR" sz="2000" dirty="0"/>
              <a:t>Ο δυόσμος μπορεί να αναπτυχθεί το ίδιο καλά σε σημεία που τα λούζει ο ήλιος, αλλά και σε σκιερά. Προσπαθήστε να διατηρείτε το χώμα του νωπό, χωρίς, όμως, να το ποτίζετε συχνά. Τα φύλλα του δυόσμου χρησιμοποιούνται στη μαγειρική, στην παρασκευή κοκτέιλ και στη ζαχαροπλαστική. Ως ρόφημα, θεραπεύει τους κολικούς του εντέρου. Σε πολλές περιοχές της Ελλάδας χρησιμοποιούν φρέσκα φύλλα δυόσμου σε κομπρέσες, για να αντιμετωπίσουν τον πονοκέφαλο.</a:t>
            </a:r>
          </a:p>
        </p:txBody>
      </p:sp>
    </p:spTree>
    <p:extLst>
      <p:ext uri="{BB962C8B-B14F-4D97-AF65-F5344CB8AC3E}">
        <p14:creationId xmlns:p14="http://schemas.microsoft.com/office/powerpoint/2010/main" xmlns="" val="245789695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39552" y="332656"/>
            <a:ext cx="1688283" cy="523220"/>
          </a:xfrm>
          <a:prstGeom prst="rect">
            <a:avLst/>
          </a:prstGeom>
        </p:spPr>
        <p:txBody>
          <a:bodyPr wrap="none">
            <a:spAutoFit/>
          </a:bodyPr>
          <a:lstStyle/>
          <a:p>
            <a:r>
              <a:rPr lang="el-GR" sz="2800" dirty="0"/>
              <a:t>Βασιλικός</a:t>
            </a:r>
          </a:p>
        </p:txBody>
      </p:sp>
      <p:sp>
        <p:nvSpPr>
          <p:cNvPr id="3" name="Ορθογώνιο 2"/>
          <p:cNvSpPr/>
          <p:nvPr/>
        </p:nvSpPr>
        <p:spPr>
          <a:xfrm>
            <a:off x="251520" y="1124744"/>
            <a:ext cx="6984776" cy="1323439"/>
          </a:xfrm>
          <a:prstGeom prst="rect">
            <a:avLst/>
          </a:prstGeom>
        </p:spPr>
        <p:txBody>
          <a:bodyPr wrap="square">
            <a:spAutoFit/>
          </a:bodyPr>
          <a:lstStyle/>
          <a:p>
            <a:r>
              <a:rPr lang="el-GR" sz="2000" dirty="0"/>
              <a:t>-Ο πλατύφυλλος βασιλικός χρειάζεται συχνό πότισμα και ήλιο, ενώ είναι ιδανικός για την παρασκευή σάλτσας </a:t>
            </a:r>
            <a:r>
              <a:rPr lang="el-GR" sz="2000" dirty="0" err="1"/>
              <a:t>πέστο</a:t>
            </a:r>
            <a:r>
              <a:rPr lang="el-GR" sz="2000" dirty="0"/>
              <a:t>. Επιπλέον, τα φύλλα του δίνουν απίστευτο άρωμα πάνω σε ψητό κρέας ή ψάρι.</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6172" y="2611865"/>
            <a:ext cx="3357736" cy="2330928"/>
          </a:xfrm>
          <a:prstGeom prst="rect">
            <a:avLst/>
          </a:prstGeom>
        </p:spPr>
      </p:pic>
      <p:sp>
        <p:nvSpPr>
          <p:cNvPr id="5" name="Ορθογώνιο 4"/>
          <p:cNvSpPr/>
          <p:nvPr/>
        </p:nvSpPr>
        <p:spPr>
          <a:xfrm>
            <a:off x="4067944" y="2611865"/>
            <a:ext cx="5184576" cy="1323439"/>
          </a:xfrm>
          <a:prstGeom prst="rect">
            <a:avLst/>
          </a:prstGeom>
        </p:spPr>
        <p:txBody>
          <a:bodyPr wrap="square">
            <a:spAutoFit/>
          </a:bodyPr>
          <a:lstStyle/>
          <a:p>
            <a:r>
              <a:rPr lang="el-GR" sz="2000" dirty="0"/>
              <a:t>-Ο σγουρός βασιλικός χρειάζεται συχνό πότισμα και δίνει πλούσια γεύση σε σάλτσες και ψητά, ενώ σαν αφέψημα καταπραΰνει το στομάχι. Τέλος, διώχνει τα κουνούπια.</a:t>
            </a: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75735" y="3935304"/>
            <a:ext cx="3121122" cy="2708174"/>
          </a:xfrm>
          <a:prstGeom prst="rect">
            <a:avLst/>
          </a:prstGeom>
        </p:spPr>
      </p:pic>
    </p:spTree>
    <p:extLst>
      <p:ext uri="{BB962C8B-B14F-4D97-AF65-F5344CB8AC3E}">
        <p14:creationId xmlns:p14="http://schemas.microsoft.com/office/powerpoint/2010/main" xmlns="" val="6488422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844489" y="764704"/>
            <a:ext cx="7130478" cy="923330"/>
          </a:xfrm>
          <a:prstGeom prst="rect">
            <a:avLst/>
          </a:prstGeom>
        </p:spPr>
        <p:txBody>
          <a:bodyPr wrap="none">
            <a:spAutoFit/>
          </a:bodyPr>
          <a:lstStyle/>
          <a:p>
            <a:r>
              <a:rPr lang="el-GR" sz="5400" dirty="0"/>
              <a:t>Η Μαστίχα στη ζωή μας</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4374" y="2636912"/>
            <a:ext cx="8382000" cy="2514600"/>
          </a:xfrm>
          <a:prstGeom prst="rect">
            <a:avLst/>
          </a:prstGeom>
        </p:spPr>
      </p:pic>
    </p:spTree>
    <p:extLst>
      <p:ext uri="{BB962C8B-B14F-4D97-AF65-F5344CB8AC3E}">
        <p14:creationId xmlns:p14="http://schemas.microsoft.com/office/powerpoint/2010/main" xmlns="" val="34166721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649" y="-3905"/>
            <a:ext cx="4572000" cy="4154984"/>
          </a:xfrm>
          <a:prstGeom prst="rect">
            <a:avLst/>
          </a:prstGeom>
        </p:spPr>
        <p:txBody>
          <a:bodyPr>
            <a:spAutoFit/>
          </a:bodyPr>
          <a:lstStyle/>
          <a:p>
            <a:r>
              <a:rPr lang="el-GR" sz="2400" dirty="0"/>
              <a:t>Αναμφισβήτητα, η μοναδικότητα της μαστίχας Χίου οφείλεται στην παγκόσμια αποκλειστικότητα του γενέθλιου της τόπου , στις εξαιρετικές θεραπευτικές ιδιότητες της, και στο σπάνιο άρωμα της, που την έκαναν περιζήτητη ήδη από την αρχαιότητα προσδίδοντάς της από τότε τη φήμη σπουδαίου συμμάχου της υγείας.</a:t>
            </a:r>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21355" y="3400799"/>
            <a:ext cx="5103487" cy="3457201"/>
          </a:xfrm>
          <a:prstGeom prst="rect">
            <a:avLst/>
          </a:prstGeom>
        </p:spPr>
      </p:pic>
    </p:spTree>
    <p:extLst>
      <p:ext uri="{BB962C8B-B14F-4D97-AF65-F5344CB8AC3E}">
        <p14:creationId xmlns:p14="http://schemas.microsoft.com/office/powerpoint/2010/main" xmlns="" val="30107078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684597" y="2703016"/>
            <a:ext cx="3438128" cy="4154984"/>
          </a:xfrm>
          <a:prstGeom prst="rect">
            <a:avLst/>
          </a:prstGeom>
        </p:spPr>
        <p:txBody>
          <a:bodyPr wrap="square">
            <a:spAutoFit/>
          </a:bodyPr>
          <a:lstStyle/>
          <a:p>
            <a:pPr algn="r"/>
            <a:r>
              <a:rPr lang="el-GR" sz="2400" dirty="0"/>
              <a:t>Η μοναδικότητά της ενισχύεται και από την πολύ-χρηστικότητα της και το γεγονός ότι αγαπήθηκε και ενσωματώθηκε στην κουλτούρα διαφορετικών λαών και πολιτισμών ιδιαίτερα στην περιοχή της Ανατολικής Μεσογείου.</a:t>
            </a:r>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312762"/>
            <a:ext cx="5528479" cy="4780508"/>
          </a:xfrm>
          <a:prstGeom prst="rect">
            <a:avLst/>
          </a:prstGeom>
        </p:spPr>
      </p:pic>
    </p:spTree>
    <p:extLst>
      <p:ext uri="{BB962C8B-B14F-4D97-AF65-F5344CB8AC3E}">
        <p14:creationId xmlns:p14="http://schemas.microsoft.com/office/powerpoint/2010/main" xmlns="" val="101715044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0666" y="3489978"/>
            <a:ext cx="4572000" cy="3416320"/>
          </a:xfrm>
          <a:prstGeom prst="rect">
            <a:avLst/>
          </a:prstGeom>
        </p:spPr>
        <p:txBody>
          <a:bodyPr>
            <a:spAutoFit/>
          </a:bodyPr>
          <a:lstStyle/>
          <a:p>
            <a:pPr algn="ctr"/>
            <a:r>
              <a:rPr lang="el-GR" sz="2400" dirty="0"/>
              <a:t>Η μαστίχα Χίου, «το δάκρυ που ευφραίνει, αρωματίζει, ανακουφίζει και θεραπεύει» έχει εκτεταμένες εφαρμογές και χρήσεις αποτελώντας πρώτη ύλη στον κλάδο τροφίμων και ποτών, στην φαρμακευτική και χημική βιομηχανία, στην παραγωγή καλλυντικών και αρωμάτων. </a:t>
            </a:r>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11959" y="188640"/>
            <a:ext cx="4899631" cy="3392053"/>
          </a:xfrm>
          <a:prstGeom prst="rect">
            <a:avLst/>
          </a:prstGeom>
        </p:spPr>
      </p:pic>
    </p:spTree>
    <p:extLst>
      <p:ext uri="{BB962C8B-B14F-4D97-AF65-F5344CB8AC3E}">
        <p14:creationId xmlns:p14="http://schemas.microsoft.com/office/powerpoint/2010/main" xmlns="" val="142152552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560866" y="-11775"/>
            <a:ext cx="4572000" cy="4893647"/>
          </a:xfrm>
          <a:prstGeom prst="rect">
            <a:avLst/>
          </a:prstGeom>
        </p:spPr>
        <p:txBody>
          <a:bodyPr>
            <a:spAutoFit/>
          </a:bodyPr>
          <a:lstStyle/>
          <a:p>
            <a:pPr algn="r"/>
            <a:r>
              <a:rPr lang="el-GR" sz="2400" dirty="0" smtClean="0"/>
              <a:t>. </a:t>
            </a:r>
            <a:r>
              <a:rPr lang="el-GR" sz="2400" dirty="0"/>
              <a:t>Σε όλο τον κόσμο, με μαστίχα Χίου που εξάγεται από τη Χίο, παράγεται μεγάλη ποικιλία προϊόντων μαστίχας όπως: αρτοσκευάσματα, γλυκά, μαρμελάδες, παγωτά, σοκολάτες, τσίχλες, καραμέλες, ροφήματα, τσάι, καφές, γαλακτοκομικά, ζυμαρικά, σάλτσες, λικέρ, ούζο και κρασί. Επίσης χρησιμοποιείται σε αλοιφές για εγκαύματα και δερματικές </a:t>
            </a:r>
            <a:r>
              <a:rPr lang="el-GR" sz="2400" dirty="0" smtClean="0"/>
              <a:t>παθήσεις</a:t>
            </a:r>
            <a:r>
              <a:rPr lang="en-US" sz="2400" dirty="0" smtClean="0"/>
              <a:t>.</a:t>
            </a:r>
            <a:endParaRPr lang="el-GR" sz="24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9780" y="3573016"/>
            <a:ext cx="4530555" cy="3015344"/>
          </a:xfrm>
          <a:prstGeom prst="rect">
            <a:avLst/>
          </a:prstGeom>
        </p:spPr>
      </p:pic>
    </p:spTree>
    <p:extLst>
      <p:ext uri="{BB962C8B-B14F-4D97-AF65-F5344CB8AC3E}">
        <p14:creationId xmlns:p14="http://schemas.microsoft.com/office/powerpoint/2010/main" xmlns="" val="10513659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3528" y="404664"/>
            <a:ext cx="8424936" cy="1569660"/>
          </a:xfrm>
          <a:prstGeom prst="rect">
            <a:avLst/>
          </a:prstGeom>
        </p:spPr>
        <p:txBody>
          <a:bodyPr wrap="square">
            <a:spAutoFit/>
          </a:bodyPr>
          <a:lstStyle/>
          <a:p>
            <a:r>
              <a:rPr lang="el-GR" sz="2400" dirty="0" smtClean="0"/>
              <a:t>Με τον όρο φυτό χαρακτηρίζεται ένας από τους τύπους με τους οποίους εμφανίζεται η ζωή στη Γη. Ο όρος φυτό είναι γενική ονομασία που δίνεται στα ποώδη, θαμνώδη και δενδρώδη ζώντα είδη.</a:t>
            </a:r>
            <a:endParaRPr lang="el-GR" sz="24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65920" y="2132856"/>
            <a:ext cx="5940152" cy="4455114"/>
          </a:xfrm>
          <a:prstGeom prst="rect">
            <a:avLst/>
          </a:prstGeom>
        </p:spPr>
      </p:pic>
    </p:spTree>
    <p:extLst>
      <p:ext uri="{BB962C8B-B14F-4D97-AF65-F5344CB8AC3E}">
        <p14:creationId xmlns:p14="http://schemas.microsoft.com/office/powerpoint/2010/main" xmlns="" val="2528877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4528" y="4180344"/>
            <a:ext cx="4572000" cy="2677656"/>
          </a:xfrm>
          <a:prstGeom prst="rect">
            <a:avLst/>
          </a:prstGeom>
        </p:spPr>
        <p:txBody>
          <a:bodyPr>
            <a:spAutoFit/>
          </a:bodyPr>
          <a:lstStyle/>
          <a:p>
            <a:r>
              <a:rPr lang="el-GR" sz="2400" dirty="0"/>
              <a:t>Το παράγωγο της κολοφώνιο, χρησιμοποιείται για την παρασκευή χειρουργικών ραμμάτων ενώ το </a:t>
            </a:r>
            <a:r>
              <a:rPr lang="el-GR" sz="2400" dirty="0" err="1"/>
              <a:t>μαστιχέλαιο</a:t>
            </a:r>
            <a:r>
              <a:rPr lang="el-GR" sz="2400" dirty="0"/>
              <a:t> χρησιμοποιείται στην αρωματοποιία και στην παρασκευή καλλυντικών.</a:t>
            </a:r>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88430" y="3717032"/>
            <a:ext cx="4186356" cy="2773461"/>
          </a:xfrm>
          <a:prstGeom prst="rect">
            <a:avLst/>
          </a:prstGeom>
        </p:spPr>
      </p:pic>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3013" y="332656"/>
            <a:ext cx="3684459" cy="3653755"/>
          </a:xfrm>
          <a:prstGeom prst="rect">
            <a:avLst/>
          </a:prstGeom>
        </p:spPr>
      </p:pic>
    </p:spTree>
    <p:extLst>
      <p:ext uri="{BB962C8B-B14F-4D97-AF65-F5344CB8AC3E}">
        <p14:creationId xmlns:p14="http://schemas.microsoft.com/office/powerpoint/2010/main" xmlns="" val="33630613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569477" y="4549676"/>
            <a:ext cx="4572000" cy="2308324"/>
          </a:xfrm>
          <a:prstGeom prst="rect">
            <a:avLst/>
          </a:prstGeom>
        </p:spPr>
        <p:txBody>
          <a:bodyPr>
            <a:spAutoFit/>
          </a:bodyPr>
          <a:lstStyle/>
          <a:p>
            <a:pPr algn="r"/>
            <a:r>
              <a:rPr lang="el-GR" sz="2400" dirty="0"/>
              <a:t>Τέλος, η μαστίχα, λόγω της ιδιότητάς της σαν σταθεροποιητής χρωμάτων, χρησιμοποιείται στην παρασκευή, υψηλής ποιότητας βερνικιών ζωγραφικής.</a:t>
            </a:r>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88640"/>
            <a:ext cx="5904656" cy="4269520"/>
          </a:xfrm>
          <a:prstGeom prst="rect">
            <a:avLst/>
          </a:prstGeom>
        </p:spPr>
      </p:pic>
    </p:spTree>
    <p:extLst>
      <p:ext uri="{BB962C8B-B14F-4D97-AF65-F5344CB8AC3E}">
        <p14:creationId xmlns:p14="http://schemas.microsoft.com/office/powerpoint/2010/main" xmlns="" val="3531446442"/>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gtEl>
                                        <p:attrNameLst>
                                          <p:attrName>ppt_x</p:attrName>
                                          <p:attrName>ppt_y</p:attrName>
                                        </p:attrNameLst>
                                      </p:cBhvr>
                                    </p:animMotion>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Box 2"/>
          <p:cNvSpPr txBox="1"/>
          <p:nvPr/>
        </p:nvSpPr>
        <p:spPr>
          <a:xfrm>
            <a:off x="0" y="116632"/>
            <a:ext cx="5796136" cy="769441"/>
          </a:xfrm>
          <a:prstGeom prst="rect">
            <a:avLst/>
          </a:prstGeom>
          <a:noFill/>
        </p:spPr>
        <p:txBody>
          <a:bodyPr wrap="square" rtlCol="0">
            <a:spAutoFit/>
          </a:bodyPr>
          <a:lstStyle/>
          <a:p>
            <a:r>
              <a:rPr lang="el-GR" sz="4400" dirty="0" smtClean="0">
                <a:solidFill>
                  <a:schemeClr val="bg1"/>
                </a:solidFill>
                <a:latin typeface="Monotype Corsiva" panose="03010101010201010101" pitchFamily="66" charset="0"/>
              </a:rPr>
              <a:t>     Τέλος παρουσίασης</a:t>
            </a:r>
            <a:endParaRPr lang="el-GR" sz="4400" dirty="0">
              <a:solidFill>
                <a:schemeClr val="bg1"/>
              </a:solidFill>
              <a:latin typeface="Monotype Corsiva" panose="03010101010201010101" pitchFamily="66" charset="0"/>
            </a:endParaRPr>
          </a:p>
        </p:txBody>
      </p:sp>
      <p:sp>
        <p:nvSpPr>
          <p:cNvPr id="4" name="TextBox 3"/>
          <p:cNvSpPr txBox="1"/>
          <p:nvPr/>
        </p:nvSpPr>
        <p:spPr>
          <a:xfrm>
            <a:off x="6300192" y="5229200"/>
            <a:ext cx="2843808" cy="1323439"/>
          </a:xfrm>
          <a:prstGeom prst="rect">
            <a:avLst/>
          </a:prstGeom>
          <a:noFill/>
        </p:spPr>
        <p:txBody>
          <a:bodyPr wrap="square" rtlCol="0">
            <a:spAutoFit/>
          </a:bodyPr>
          <a:lstStyle/>
          <a:p>
            <a:endParaRPr lang="el-GR" sz="4000" dirty="0">
              <a:solidFill>
                <a:schemeClr val="bg1"/>
              </a:solidFill>
            </a:endParaRPr>
          </a:p>
          <a:p>
            <a:r>
              <a:rPr lang="el-GR" sz="4000" i="1" dirty="0" smtClean="0">
                <a:solidFill>
                  <a:schemeClr val="bg1"/>
                </a:solidFill>
                <a:latin typeface="Monotype Corsiva" panose="03010101010201010101" pitchFamily="66" charset="0"/>
              </a:rPr>
              <a:t>Φαίδρα</a:t>
            </a:r>
            <a:r>
              <a:rPr lang="el-GR" sz="4000" dirty="0" smtClean="0">
                <a:solidFill>
                  <a:schemeClr val="bg1"/>
                </a:solidFill>
              </a:rPr>
              <a:t> </a:t>
            </a:r>
            <a:r>
              <a:rPr lang="el-GR" sz="4000" dirty="0" smtClean="0">
                <a:solidFill>
                  <a:schemeClr val="bg1"/>
                </a:solidFill>
                <a:latin typeface="Monotype Corsiva" panose="03010101010201010101" pitchFamily="66" charset="0"/>
              </a:rPr>
              <a:t>Τσ</a:t>
            </a:r>
            <a:r>
              <a:rPr lang="el-GR" sz="4000" dirty="0" smtClean="0">
                <a:solidFill>
                  <a:schemeClr val="bg1"/>
                </a:solidFill>
              </a:rPr>
              <a:t>.</a:t>
            </a:r>
          </a:p>
        </p:txBody>
      </p:sp>
    </p:spTree>
    <p:extLst>
      <p:ext uri="{BB962C8B-B14F-4D97-AF65-F5344CB8AC3E}">
        <p14:creationId xmlns:p14="http://schemas.microsoft.com/office/powerpoint/2010/main" xmlns="" val="75012455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4725144"/>
            <a:ext cx="7776864" cy="1569660"/>
          </a:xfrm>
          <a:prstGeom prst="rect">
            <a:avLst/>
          </a:prstGeom>
        </p:spPr>
        <p:txBody>
          <a:bodyPr wrap="square">
            <a:spAutoFit/>
          </a:bodyPr>
          <a:lstStyle/>
          <a:p>
            <a:r>
              <a:rPr lang="el-GR" sz="2400" dirty="0" smtClean="0"/>
              <a:t>Τα Φυτά (</a:t>
            </a:r>
            <a:r>
              <a:rPr lang="el-GR" sz="2400" dirty="0" err="1" smtClean="0"/>
              <a:t>Plantae</a:t>
            </a:r>
            <a:r>
              <a:rPr lang="el-GR" sz="2400" dirty="0" smtClean="0"/>
              <a:t>) αποτελούν ένα από τα τέσσερα βασίλεια (μαζί με τα Ζώα, τα Πρώτιστα και τους Μύκητες) που σχηματίζουν το </a:t>
            </a:r>
            <a:r>
              <a:rPr lang="el-GR" sz="2400" dirty="0" err="1" smtClean="0"/>
              <a:t>υπερβασίλειο</a:t>
            </a:r>
            <a:r>
              <a:rPr lang="el-GR" sz="2400" dirty="0" smtClean="0"/>
              <a:t> των </a:t>
            </a:r>
            <a:r>
              <a:rPr lang="el-GR" sz="2400" dirty="0" err="1" smtClean="0"/>
              <a:t>Ευκαρυωτικών</a:t>
            </a:r>
            <a:r>
              <a:rPr lang="el-GR" sz="2400" dirty="0" smtClean="0"/>
              <a:t> οργανισμών (</a:t>
            </a:r>
            <a:r>
              <a:rPr lang="el-GR" sz="2400" dirty="0" err="1" smtClean="0"/>
              <a:t>Ευκάρυα</a:t>
            </a:r>
            <a:r>
              <a:rPr lang="el-GR" sz="2400" dirty="0" smtClean="0"/>
              <a:t>). </a:t>
            </a:r>
            <a:endParaRPr lang="el-GR" sz="24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95636" y="605111"/>
            <a:ext cx="6120680" cy="3829796"/>
          </a:xfrm>
          <a:prstGeom prst="rect">
            <a:avLst/>
          </a:prstGeom>
        </p:spPr>
      </p:pic>
    </p:spTree>
    <p:extLst>
      <p:ext uri="{BB962C8B-B14F-4D97-AF65-F5344CB8AC3E}">
        <p14:creationId xmlns:p14="http://schemas.microsoft.com/office/powerpoint/2010/main" xmlns="" val="35666963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9512" y="980728"/>
            <a:ext cx="6102424" cy="830997"/>
          </a:xfrm>
          <a:prstGeom prst="rect">
            <a:avLst/>
          </a:prstGeom>
        </p:spPr>
        <p:txBody>
          <a:bodyPr wrap="square">
            <a:spAutoFit/>
          </a:bodyPr>
          <a:lstStyle/>
          <a:p>
            <a:r>
              <a:rPr lang="el-GR" sz="2400" dirty="0" smtClean="0"/>
              <a:t>Μέχρι το 2010 είχαν βρεθεί 300-315 χιλιάδες είδη φυτών</a:t>
            </a:r>
            <a:r>
              <a:rPr lang="el-GR" dirty="0" smtClean="0"/>
              <a:t>.</a:t>
            </a:r>
            <a:endParaRPr lang="el-GR"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75656" y="1988840"/>
            <a:ext cx="6256414" cy="4160515"/>
          </a:xfrm>
          <a:prstGeom prst="rect">
            <a:avLst/>
          </a:prstGeom>
        </p:spPr>
      </p:pic>
    </p:spTree>
    <p:extLst>
      <p:ext uri="{BB962C8B-B14F-4D97-AF65-F5344CB8AC3E}">
        <p14:creationId xmlns:p14="http://schemas.microsoft.com/office/powerpoint/2010/main" xmlns="" val="158397329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79512" y="332656"/>
            <a:ext cx="5710273" cy="3046988"/>
          </a:xfrm>
          <a:prstGeom prst="rect">
            <a:avLst/>
          </a:prstGeom>
        </p:spPr>
        <p:txBody>
          <a:bodyPr wrap="square">
            <a:spAutoFit/>
          </a:bodyPr>
          <a:lstStyle/>
          <a:p>
            <a:r>
              <a:rPr lang="el-GR" sz="2400" dirty="0" smtClean="0"/>
              <a:t>Σαφή όρια μεταξύ των ζώων και των φυτών είναι δύσκολο να ανευρεθούν και, τις περισσότερες φορές, η διάκριση αυτών είναι τεχνητή, ιδιαίτερα στο επίπεδο των μικροοργανισμών. Τούτο είναι δε πολύ φυσικό αφού και οι δύο κατηγορίες φέρονται να εξελίχθηκαν από ίδιους προγονικούς παράγοντες.</a:t>
            </a:r>
            <a:endParaRPr lang="el-GR" sz="2400"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85971" y="3501008"/>
            <a:ext cx="5807628" cy="2991808"/>
          </a:xfrm>
          <a:prstGeom prst="rect">
            <a:avLst/>
          </a:prstGeom>
        </p:spPr>
      </p:pic>
    </p:spTree>
    <p:extLst>
      <p:ext uri="{BB962C8B-B14F-4D97-AF65-F5344CB8AC3E}">
        <p14:creationId xmlns:p14="http://schemas.microsoft.com/office/powerpoint/2010/main" xmlns="" val="17331191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5536" y="404665"/>
            <a:ext cx="8640960" cy="2308324"/>
          </a:xfrm>
          <a:prstGeom prst="rect">
            <a:avLst/>
          </a:prstGeom>
        </p:spPr>
        <p:txBody>
          <a:bodyPr wrap="square">
            <a:spAutoFit/>
          </a:bodyPr>
          <a:lstStyle/>
          <a:p>
            <a:r>
              <a:rPr lang="el-GR" sz="2400" dirty="0" smtClean="0"/>
              <a:t>Τα ανώτερα, όμως, φυτά διακρίνονται σαφώς από τα ζώα. Ως κύρια χαρακτηριστικά γνωρίσματα των φυτών (φυτικών οργανισμών) προβάλλονται: η αδυναμία μετακίνησης και μερική έλλειψη αισθήσεων, η παρουσία χλωροφύλλης και η θρέψη αυτών από ανόργανες ενώσεις με την λειτουργία της φωτοσύνθεσης. </a:t>
            </a:r>
            <a:endParaRPr lang="el-GR" sz="24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6" y="2564904"/>
            <a:ext cx="5919734" cy="3946490"/>
          </a:xfrm>
          <a:prstGeom prst="rect">
            <a:avLst/>
          </a:prstGeom>
        </p:spPr>
      </p:pic>
    </p:spTree>
    <p:extLst>
      <p:ext uri="{BB962C8B-B14F-4D97-AF65-F5344CB8AC3E}">
        <p14:creationId xmlns:p14="http://schemas.microsoft.com/office/powerpoint/2010/main" xmlns="" val="92713337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59832" y="836712"/>
            <a:ext cx="5886400" cy="2308324"/>
          </a:xfrm>
          <a:prstGeom prst="rect">
            <a:avLst/>
          </a:prstGeom>
        </p:spPr>
        <p:txBody>
          <a:bodyPr wrap="square">
            <a:spAutoFit/>
          </a:bodyPr>
          <a:lstStyle/>
          <a:p>
            <a:pPr algn="r"/>
            <a:r>
              <a:rPr lang="el-GR" sz="2400" dirty="0" smtClean="0"/>
              <a:t>Επίσης, η παρουσία στα φυτικά κύτταρα της κυτταρίνης, που λείπει τελείως στα ζωικά, είναι εκείνη που αποτελεί και τον ασφαλέστερο χαρακτήρα των φυτών. Η επιστήμη που εξετάζει τα φυτά ονομάζεται Φυτολογία ή Βοτανική</a:t>
            </a:r>
            <a:r>
              <a:rPr lang="el-GR" dirty="0" smtClean="0"/>
              <a:t>.</a:t>
            </a:r>
            <a:endParaRPr lang="el-GR"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5325" y="404664"/>
            <a:ext cx="2569618" cy="3599681"/>
          </a:xfrm>
          <a:prstGeom prst="rect">
            <a:avLst/>
          </a:prstGeom>
        </p:spPr>
      </p:pic>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95732" y="3284984"/>
            <a:ext cx="5229225" cy="3171825"/>
          </a:xfrm>
          <a:prstGeom prst="rect">
            <a:avLst/>
          </a:prstGeom>
        </p:spPr>
      </p:pic>
    </p:spTree>
    <p:extLst>
      <p:ext uri="{BB962C8B-B14F-4D97-AF65-F5344CB8AC3E}">
        <p14:creationId xmlns:p14="http://schemas.microsoft.com/office/powerpoint/2010/main" xmlns="" val="124501070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4" y="188640"/>
            <a:ext cx="5905500" cy="6524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Ορθογώνιο 2"/>
          <p:cNvSpPr/>
          <p:nvPr/>
        </p:nvSpPr>
        <p:spPr>
          <a:xfrm>
            <a:off x="6084168" y="450130"/>
            <a:ext cx="2748943" cy="6001643"/>
          </a:xfrm>
          <a:prstGeom prst="rect">
            <a:avLst/>
          </a:prstGeom>
        </p:spPr>
        <p:txBody>
          <a:bodyPr wrap="square">
            <a:spAutoFit/>
          </a:bodyPr>
          <a:lstStyle/>
          <a:p>
            <a:r>
              <a:rPr lang="el-GR" sz="2400" dirty="0"/>
              <a:t>Έξι καθημερινά, συνηθισμένα φυτά που σχεδόν κάθε σπίτι διαθέτει ή έστω μπορεί να αποκτήσει σε πολύ χαμηλές τιμές μιας και ένα </a:t>
            </a:r>
            <a:r>
              <a:rPr lang="el-GR" sz="2400" dirty="0" err="1"/>
              <a:t>γλαστράκι</a:t>
            </a:r>
            <a:r>
              <a:rPr lang="el-GR" sz="2400" dirty="0"/>
              <a:t> κοστίζει ελάχιστα ευρώ. Εκτός από το όμορφο άρωμα, την εμφάνιση ή τη χρήση στη μαγειρική- έχουν και άλλες χρήσεις... Για να τις δούμε:</a:t>
            </a:r>
          </a:p>
        </p:txBody>
      </p:sp>
    </p:spTree>
    <p:extLst>
      <p:ext uri="{BB962C8B-B14F-4D97-AF65-F5344CB8AC3E}">
        <p14:creationId xmlns:p14="http://schemas.microsoft.com/office/powerpoint/2010/main" xmlns="" val="260801417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3568" y="620688"/>
            <a:ext cx="2247731" cy="523220"/>
          </a:xfrm>
          <a:prstGeom prst="rect">
            <a:avLst/>
          </a:prstGeom>
        </p:spPr>
        <p:txBody>
          <a:bodyPr wrap="none">
            <a:spAutoFit/>
          </a:bodyPr>
          <a:lstStyle/>
          <a:p>
            <a:r>
              <a:rPr lang="el-GR" sz="2800" dirty="0"/>
              <a:t>Δεντρολίβανο</a:t>
            </a:r>
          </a:p>
        </p:txBody>
      </p:sp>
      <p:sp>
        <p:nvSpPr>
          <p:cNvPr id="3" name="Ορθογώνιο 2"/>
          <p:cNvSpPr/>
          <p:nvPr/>
        </p:nvSpPr>
        <p:spPr>
          <a:xfrm>
            <a:off x="4572000" y="2367604"/>
            <a:ext cx="4572000" cy="4524315"/>
          </a:xfrm>
          <a:prstGeom prst="rect">
            <a:avLst/>
          </a:prstGeom>
        </p:spPr>
        <p:txBody>
          <a:bodyPr>
            <a:spAutoFit/>
          </a:bodyPr>
          <a:lstStyle/>
          <a:p>
            <a:pPr algn="r"/>
            <a:r>
              <a:rPr lang="el-GR" sz="2400" dirty="0"/>
              <a:t>Δεν χρειάζεται πολύ πότισμα ή λιπάσματα και έχει υπέροχο άρωμα. Αντέχει στον ήλιο και χρησιμοποιείται τόσο στη μαγειρική όσο και στη ζαχαροπλαστική δίνοντας υπέροχο άρωμα σε ψητά και γλυκά του κουταλιού. σαν ρόφημα,  αντιμετωπίζει τους ερεθισμούς του πεπτικού, τονώνει την καρδιά και καταπραΰνει το άσθμα.</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522315"/>
            <a:ext cx="4402899" cy="3107446"/>
          </a:xfrm>
          <a:prstGeom prst="rect">
            <a:avLst/>
          </a:prstGeom>
        </p:spPr>
      </p:pic>
    </p:spTree>
    <p:extLst>
      <p:ext uri="{BB962C8B-B14F-4D97-AF65-F5344CB8AC3E}">
        <p14:creationId xmlns:p14="http://schemas.microsoft.com/office/powerpoint/2010/main" xmlns="" val="49311424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Πνοή">
  <a:themeElements>
    <a:clrScheme name="Κυματομορφή">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Πλέγμα">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Επιχειρηματικ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200</TotalTime>
  <Words>855</Words>
  <Application>Microsoft Office PowerPoint</Application>
  <PresentationFormat>Προβολή στην οθόνη (4:3)</PresentationFormat>
  <Paragraphs>32</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Πνοή</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fedra tsili</dc:creator>
  <cp:lastModifiedBy>user6</cp:lastModifiedBy>
  <cp:revision>21</cp:revision>
  <dcterms:created xsi:type="dcterms:W3CDTF">2017-12-28T21:29:35Z</dcterms:created>
  <dcterms:modified xsi:type="dcterms:W3CDTF">2018-02-05T10:01:55Z</dcterms:modified>
</cp:coreProperties>
</file>